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6"/>
  </p:notesMasterIdLst>
  <p:sldIdLst>
    <p:sldId id="296" r:id="rId2"/>
    <p:sldId id="263" r:id="rId3"/>
    <p:sldId id="264" r:id="rId4"/>
    <p:sldId id="265" r:id="rId5"/>
    <p:sldId id="266" r:id="rId6"/>
    <p:sldId id="297" r:id="rId7"/>
    <p:sldId id="298" r:id="rId8"/>
    <p:sldId id="299" r:id="rId9"/>
    <p:sldId id="258" r:id="rId10"/>
    <p:sldId id="268" r:id="rId11"/>
    <p:sldId id="262" r:id="rId12"/>
    <p:sldId id="269" r:id="rId13"/>
    <p:sldId id="272" r:id="rId14"/>
    <p:sldId id="301" r:id="rId15"/>
    <p:sldId id="302" r:id="rId16"/>
    <p:sldId id="303" r:id="rId17"/>
    <p:sldId id="304" r:id="rId18"/>
    <p:sldId id="305" r:id="rId19"/>
    <p:sldId id="306" r:id="rId20"/>
    <p:sldId id="270" r:id="rId21"/>
    <p:sldId id="271" r:id="rId22"/>
    <p:sldId id="273" r:id="rId23"/>
    <p:sldId id="274" r:id="rId24"/>
    <p:sldId id="307" r:id="rId25"/>
    <p:sldId id="276" r:id="rId26"/>
    <p:sldId id="277" r:id="rId27"/>
    <p:sldId id="278" r:id="rId28"/>
    <p:sldId id="279" r:id="rId29"/>
    <p:sldId id="280" r:id="rId30"/>
    <p:sldId id="281" r:id="rId31"/>
    <p:sldId id="282" r:id="rId32"/>
    <p:sldId id="283" r:id="rId33"/>
    <p:sldId id="284" r:id="rId34"/>
    <p:sldId id="285" r:id="rId35"/>
    <p:sldId id="286" r:id="rId36"/>
    <p:sldId id="308" r:id="rId37"/>
    <p:sldId id="309" r:id="rId38"/>
    <p:sldId id="294" r:id="rId39"/>
    <p:sldId id="288" r:id="rId40"/>
    <p:sldId id="289" r:id="rId41"/>
    <p:sldId id="290" r:id="rId42"/>
    <p:sldId id="291" r:id="rId43"/>
    <p:sldId id="292" r:id="rId44"/>
    <p:sldId id="29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79F3D39B-2816-49DF-AF3A-D69B3716DD6D}">
          <p14:sldIdLst>
            <p14:sldId id="296"/>
            <p14:sldId id="263"/>
            <p14:sldId id="264"/>
            <p14:sldId id="265"/>
            <p14:sldId id="266"/>
            <p14:sldId id="297"/>
            <p14:sldId id="298"/>
            <p14:sldId id="299"/>
            <p14:sldId id="258"/>
            <p14:sldId id="268"/>
            <p14:sldId id="262"/>
            <p14:sldId id="269"/>
            <p14:sldId id="272"/>
            <p14:sldId id="301"/>
            <p14:sldId id="302"/>
            <p14:sldId id="303"/>
            <p14:sldId id="304"/>
            <p14:sldId id="305"/>
            <p14:sldId id="306"/>
            <p14:sldId id="270"/>
            <p14:sldId id="271"/>
            <p14:sldId id="273"/>
            <p14:sldId id="274"/>
            <p14:sldId id="307"/>
            <p14:sldId id="276"/>
            <p14:sldId id="277"/>
            <p14:sldId id="278"/>
            <p14:sldId id="279"/>
            <p14:sldId id="280"/>
            <p14:sldId id="281"/>
            <p14:sldId id="282"/>
            <p14:sldId id="283"/>
            <p14:sldId id="284"/>
            <p14:sldId id="285"/>
            <p14:sldId id="286"/>
            <p14:sldId id="308"/>
            <p14:sldId id="309"/>
            <p14:sldId id="294"/>
            <p14:sldId id="288"/>
            <p14:sldId id="289"/>
            <p14:sldId id="290"/>
            <p14:sldId id="291"/>
            <p14:sldId id="292"/>
            <p14:sldId id="293"/>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966"/>
    <a:srgbClr val="A01E21"/>
    <a:srgbClr val="668CB3"/>
    <a:srgbClr val="EDCD9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p:scale>
          <a:sx n="77" d="100"/>
          <a:sy n="77" d="100"/>
        </p:scale>
        <p:origin x="-462" y="-1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959BA5-7424-4533-BACB-416ED95FA79E}" type="datetimeFigureOut">
              <a:rPr lang="en-US" smtClean="0"/>
              <a:pPr/>
              <a:t>9/30/2023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5B4E8-A429-4FFD-BDA0-F090829583E4}" type="slidenum">
              <a:rPr lang="en-US" smtClean="0"/>
              <a:pPr/>
              <a:t>‹#›</a:t>
            </a:fld>
            <a:endParaRPr lang="en-US"/>
          </a:p>
        </p:txBody>
      </p:sp>
    </p:spTree>
    <p:extLst>
      <p:ext uri="{BB962C8B-B14F-4D97-AF65-F5344CB8AC3E}">
        <p14:creationId xmlns:p14="http://schemas.microsoft.com/office/powerpoint/2010/main" xmlns="" val="602679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Presenters: please give an example of a value and resolution in your own words (note: don’t use the current resolution).</a:t>
            </a:r>
          </a:p>
        </p:txBody>
      </p:sp>
      <p:sp>
        <p:nvSpPr>
          <p:cNvPr id="4" name="Slide Number Placeholder 3"/>
          <p:cNvSpPr>
            <a:spLocks noGrp="1"/>
          </p:cNvSpPr>
          <p:nvPr>
            <p:ph type="sldNum" sz="quarter" idx="5"/>
          </p:nvPr>
        </p:nvSpPr>
        <p:spPr/>
        <p:txBody>
          <a:bodyPr/>
          <a:lstStyle/>
          <a:p>
            <a:fld id="{5E65B4E8-A429-4FFD-BDA0-F090829583E4}" type="slidenum">
              <a:rPr lang="en-US" smtClean="0"/>
              <a:pPr/>
              <a:t>10</a:t>
            </a:fld>
            <a:endParaRPr lang="en-US"/>
          </a:p>
        </p:txBody>
      </p:sp>
    </p:spTree>
    <p:extLst>
      <p:ext uri="{BB962C8B-B14F-4D97-AF65-F5344CB8AC3E}">
        <p14:creationId xmlns:p14="http://schemas.microsoft.com/office/powerpoint/2010/main" xmlns="" val="2192989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253422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E82DD3-1279-4778-AC24-30571763643F}"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92774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166903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1"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
        <p:nvSpPr>
          <p:cNvPr id="9" name="TextBox 8"/>
          <p:cNvSpPr txBox="1"/>
          <p:nvPr/>
        </p:nvSpPr>
        <p:spPr>
          <a:xfrm>
            <a:off x="898295" y="971254"/>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9330491" y="2613788"/>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xmlns="" val="3049584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none">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2653953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1083268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3"/>
            <a:ext cx="2940051"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2835973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4084940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231699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268372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all">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4237814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4"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E82DD3-1279-4778-AC24-30571763643F}"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73114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E82DD3-1279-4778-AC24-30571763643F}" type="datetimeFigureOut">
              <a:rPr lang="en-US" smtClean="0"/>
              <a:pPr/>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252293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4289479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338017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2"/>
            <a:ext cx="3401063" cy="2895599"/>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AE82DD3-1279-4778-AC24-30571763643F}" type="datetimeFigureOut">
              <a:rPr lang="en-US" smtClean="0"/>
              <a:pPr/>
              <a:t>9/30/2023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366528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E82DD3-1279-4778-AC24-30571763643F}" type="datetimeFigureOut">
              <a:rPr lang="en-US" smtClean="0"/>
              <a:pPr/>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1207536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xmlns=""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xmlns="" val="0"/>
              </a:ext>
            </a:extLst>
          </a:blip>
          <a:srcRect l="35640"/>
          <a:stretch/>
        </p:blipFill>
        <p:spPr>
          <a:xfrm>
            <a:off x="1"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xmlns=""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xmlns="" val="0"/>
              </a:ext>
            </a:extLst>
          </a:blip>
          <a:srcRect b="23320"/>
          <a:stretch/>
        </p:blipFill>
        <p:spPr>
          <a:xfrm>
            <a:off x="8609013"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1"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AE82DD3-1279-4778-AC24-30571763643F}" type="datetimeFigureOut">
              <a:rPr lang="en-US" smtClean="0"/>
              <a:pPr/>
              <a:t>9/30/2023</a:t>
            </a:fld>
            <a:endParaRPr lang="en-US"/>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2" y="295731"/>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5327715-F541-4AD5-8645-E6C55765244B}" type="slidenum">
              <a:rPr lang="en-US" smtClean="0"/>
              <a:pPr/>
              <a:t>‹#›</a:t>
            </a:fld>
            <a:endParaRPr lang="en-US"/>
          </a:p>
        </p:txBody>
      </p:sp>
    </p:spTree>
    <p:extLst>
      <p:ext uri="{BB962C8B-B14F-4D97-AF65-F5344CB8AC3E}">
        <p14:creationId xmlns:p14="http://schemas.microsoft.com/office/powerpoint/2010/main" xmlns="" val="4226613061"/>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189"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38526B-A47B-0C54-1272-A25164880BA7}"/>
              </a:ext>
            </a:extLst>
          </p:cNvPr>
          <p:cNvSpPr>
            <a:spLocks noGrp="1"/>
          </p:cNvSpPr>
          <p:nvPr>
            <p:ph type="title"/>
          </p:nvPr>
        </p:nvSpPr>
        <p:spPr>
          <a:xfrm>
            <a:off x="838200" y="101601"/>
            <a:ext cx="10515600" cy="579439"/>
          </a:xfrm>
        </p:spPr>
        <p:txBody>
          <a:bodyPr>
            <a:normAutofit fontScale="90000"/>
          </a:bodyPr>
          <a:lstStyle/>
          <a:p>
            <a:pPr algn="ctr"/>
            <a:r>
              <a:rPr lang="en-US" sz="5400" kern="4000" spc="200" dirty="0">
                <a:solidFill>
                  <a:schemeClr val="tx1"/>
                </a:solidFill>
                <a:latin typeface="The Bold Font" pitchFamily="2" charset="0"/>
              </a:rPr>
              <a:t>test</a:t>
            </a:r>
          </a:p>
        </p:txBody>
      </p:sp>
      <p:sp>
        <p:nvSpPr>
          <p:cNvPr id="3" name="Content Placeholder 2">
            <a:extLst>
              <a:ext uri="{FF2B5EF4-FFF2-40B4-BE49-F238E27FC236}">
                <a16:creationId xmlns:a16="http://schemas.microsoft.com/office/drawing/2014/main" xmlns="" id="{FFA72BE6-E0F8-6C41-194C-36F9BB15C245}"/>
              </a:ext>
            </a:extLst>
          </p:cNvPr>
          <p:cNvSpPr>
            <a:spLocks noGrp="1"/>
          </p:cNvSpPr>
          <p:nvPr>
            <p:ph idx="1"/>
          </p:nvPr>
        </p:nvSpPr>
        <p:spPr>
          <a:xfrm>
            <a:off x="838200" y="2248250"/>
            <a:ext cx="10515600" cy="3928713"/>
          </a:xfrm>
        </p:spPr>
        <p:txBody>
          <a:bodyPr>
            <a:normAutofit/>
          </a:bodyPr>
          <a:lstStyle/>
          <a:p>
            <a:pPr marL="0" indent="0">
              <a:buNone/>
            </a:pPr>
            <a:r>
              <a:rPr lang="en-US" sz="4400" b="1" dirty="0">
                <a:latin typeface="Open Sans" panose="020B0606030504020204" pitchFamily="34" charset="0"/>
                <a:ea typeface="Open Sans" panose="020B0606030504020204" pitchFamily="34" charset="0"/>
                <a:cs typeface="Open Sans" panose="020B0606030504020204" pitchFamily="34" charset="0"/>
              </a:rPr>
              <a:t>LINCOLN DOUGLAS </a:t>
            </a:r>
          </a:p>
          <a:p>
            <a:pPr marL="0" indent="0">
              <a:buNone/>
            </a:pPr>
            <a:r>
              <a:rPr lang="en-US" sz="3600" b="1" dirty="0">
                <a:latin typeface="Open Sans" panose="020B0606030504020204" pitchFamily="34" charset="0"/>
                <a:ea typeface="Open Sans" panose="020B0606030504020204" pitchFamily="34" charset="0"/>
                <a:cs typeface="Open Sans" panose="020B0606030504020204" pitchFamily="34" charset="0"/>
              </a:rPr>
              <a:t>and</a:t>
            </a:r>
            <a:r>
              <a:rPr lang="en-US" sz="4800" b="1" dirty="0">
                <a:latin typeface="Open Sans" panose="020B0606030504020204" pitchFamily="34" charset="0"/>
                <a:ea typeface="Open Sans" panose="020B0606030504020204" pitchFamily="34" charset="0"/>
                <a:cs typeface="Open Sans" panose="020B0606030504020204" pitchFamily="34" charset="0"/>
              </a:rPr>
              <a:t> </a:t>
            </a:r>
            <a:r>
              <a:rPr lang="en-US" sz="4400" b="1" dirty="0">
                <a:latin typeface="Open Sans" panose="020B0606030504020204" pitchFamily="34" charset="0"/>
                <a:ea typeface="Open Sans" panose="020B0606030504020204" pitchFamily="34" charset="0"/>
                <a:cs typeface="Open Sans" panose="020B0606030504020204" pitchFamily="34" charset="0"/>
              </a:rPr>
              <a:t>TEAM POLICY DEBATE</a:t>
            </a:r>
          </a:p>
          <a:p>
            <a:pPr marL="0" indent="0">
              <a:buNone/>
            </a:pPr>
            <a:r>
              <a:rPr lang="en-US" sz="6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ORIENTATION</a:t>
            </a:r>
          </a:p>
        </p:txBody>
      </p:sp>
    </p:spTree>
    <p:extLst>
      <p:ext uri="{BB962C8B-B14F-4D97-AF65-F5344CB8AC3E}">
        <p14:creationId xmlns:p14="http://schemas.microsoft.com/office/powerpoint/2010/main" xmlns="" val="1544076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D14CCA-7A42-F5B3-5E5E-DC2EEB6E8FF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3347410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B9F2100-B22C-B733-27C6-8F4EECBB573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
        <p:nvSpPr>
          <p:cNvPr id="5" name="TextBox 4">
            <a:extLst>
              <a:ext uri="{FF2B5EF4-FFF2-40B4-BE49-F238E27FC236}">
                <a16:creationId xmlns:a16="http://schemas.microsoft.com/office/drawing/2014/main" xmlns="" id="{416FED8F-6282-DDB4-C502-C41713AB8476}"/>
              </a:ext>
            </a:extLst>
          </p:cNvPr>
          <p:cNvSpPr txBox="1"/>
          <p:nvPr/>
        </p:nvSpPr>
        <p:spPr>
          <a:xfrm>
            <a:off x="75039" y="0"/>
            <a:ext cx="11887200" cy="1000274"/>
          </a:xfrm>
          <a:prstGeom prst="rect">
            <a:avLst/>
          </a:prstGeom>
          <a:solidFill>
            <a:schemeClr val="tx1"/>
          </a:solidFill>
        </p:spPr>
        <p:txBody>
          <a:bodyPr wrap="square" rtlCol="0">
            <a:spAutoFit/>
          </a:bodyPr>
          <a:lstStyle/>
          <a:p>
            <a:r>
              <a:rPr lang="en-US" sz="1500" b="1" dirty="0">
                <a:solidFill>
                  <a:srgbClr val="A01E21"/>
                </a:solidFill>
              </a:rPr>
              <a:t>    </a:t>
            </a:r>
          </a:p>
          <a:p>
            <a:r>
              <a:rPr lang="en-US" sz="4400" b="1" dirty="0">
                <a:solidFill>
                  <a:srgbClr val="A01E21"/>
                </a:solidFill>
              </a:rPr>
              <a:t>    LINCOLN DOUGLAS ROUND STRUCTURE</a:t>
            </a:r>
          </a:p>
        </p:txBody>
      </p:sp>
    </p:spTree>
    <p:extLst>
      <p:ext uri="{BB962C8B-B14F-4D97-AF65-F5344CB8AC3E}">
        <p14:creationId xmlns:p14="http://schemas.microsoft.com/office/powerpoint/2010/main" xmlns="" val="1175880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3690A1-B5DD-8626-E7C3-569FD94EE78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
        <p:nvSpPr>
          <p:cNvPr id="2" name="TextBox 1">
            <a:extLst>
              <a:ext uri="{FF2B5EF4-FFF2-40B4-BE49-F238E27FC236}">
                <a16:creationId xmlns:a16="http://schemas.microsoft.com/office/drawing/2014/main" xmlns="" id="{07DFC863-2B1A-A6C3-23F4-09C51C5C893B}"/>
              </a:ext>
            </a:extLst>
          </p:cNvPr>
          <p:cNvSpPr txBox="1"/>
          <p:nvPr/>
        </p:nvSpPr>
        <p:spPr>
          <a:xfrm>
            <a:off x="3889829" y="1132117"/>
            <a:ext cx="6270171" cy="584775"/>
          </a:xfrm>
          <a:prstGeom prst="rect">
            <a:avLst/>
          </a:prstGeom>
          <a:noFill/>
        </p:spPr>
        <p:txBody>
          <a:bodyPr wrap="square" rtlCol="0">
            <a:spAutoFit/>
          </a:bodyPr>
          <a:lstStyle/>
          <a:p>
            <a:r>
              <a:rPr lang="en-US" sz="3200" b="1" dirty="0">
                <a:solidFill>
                  <a:srgbClr val="FFC000"/>
                </a:solidFill>
              </a:rPr>
              <a:t>LINCOLN DOUGLAS</a:t>
            </a:r>
          </a:p>
        </p:txBody>
      </p:sp>
    </p:spTree>
    <p:extLst>
      <p:ext uri="{BB962C8B-B14F-4D97-AF65-F5344CB8AC3E}">
        <p14:creationId xmlns:p14="http://schemas.microsoft.com/office/powerpoint/2010/main" xmlns="" val="1494809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A73CD1-7310-35E1-11AC-9557A76186F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
        <p:nvSpPr>
          <p:cNvPr id="2" name="TextBox 1">
            <a:extLst>
              <a:ext uri="{FF2B5EF4-FFF2-40B4-BE49-F238E27FC236}">
                <a16:creationId xmlns:a16="http://schemas.microsoft.com/office/drawing/2014/main" xmlns="" id="{C49A990E-81E0-5817-DDD1-BC60EDD2B0CF}"/>
              </a:ext>
            </a:extLst>
          </p:cNvPr>
          <p:cNvSpPr txBox="1"/>
          <p:nvPr/>
        </p:nvSpPr>
        <p:spPr>
          <a:xfrm>
            <a:off x="0" y="5198301"/>
            <a:ext cx="12192000" cy="1200329"/>
          </a:xfrm>
          <a:prstGeom prst="rect">
            <a:avLst/>
          </a:prstGeom>
          <a:solidFill>
            <a:schemeClr val="bg2">
              <a:lumMod val="75000"/>
            </a:schemeClr>
          </a:solidFill>
        </p:spPr>
        <p:txBody>
          <a:bodyPr wrap="square" rtlCol="0">
            <a:spAutoFit/>
          </a:bodyPr>
          <a:lstStyle/>
          <a:p>
            <a:pPr algn="ctr"/>
            <a:r>
              <a:rPr lang="en-US" sz="2400" dirty="0">
                <a:solidFill>
                  <a:schemeClr val="accent2">
                    <a:lumMod val="60000"/>
                    <a:lumOff val="40000"/>
                  </a:schemeClr>
                </a:solidFill>
              </a:rPr>
              <a:t>Per the 2023-2024 LD Rules: All forms of support are valid but the judge should place greater weight on philosophical and logical arguments made over specific applications or evidence in deciding on the big picture idea.</a:t>
            </a:r>
          </a:p>
        </p:txBody>
      </p:sp>
    </p:spTree>
    <p:extLst>
      <p:ext uri="{BB962C8B-B14F-4D97-AF65-F5344CB8AC3E}">
        <p14:creationId xmlns:p14="http://schemas.microsoft.com/office/powerpoint/2010/main" xmlns="" val="1777578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E58A9D-51D4-CCD2-159C-72896847AE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87066" cy="6858000"/>
          </a:xfrm>
          <a:prstGeom prst="rect">
            <a:avLst/>
          </a:prstGeom>
        </p:spPr>
      </p:pic>
      <p:sp>
        <p:nvSpPr>
          <p:cNvPr id="4" name="TextBox 3">
            <a:extLst>
              <a:ext uri="{FF2B5EF4-FFF2-40B4-BE49-F238E27FC236}">
                <a16:creationId xmlns:a16="http://schemas.microsoft.com/office/drawing/2014/main" xmlns="" id="{29E92282-06CA-3EDC-6116-CA97E2BF25E2}"/>
              </a:ext>
            </a:extLst>
          </p:cNvPr>
          <p:cNvSpPr txBox="1"/>
          <p:nvPr/>
        </p:nvSpPr>
        <p:spPr>
          <a:xfrm>
            <a:off x="0" y="2931887"/>
            <a:ext cx="12192000" cy="923330"/>
          </a:xfrm>
          <a:prstGeom prst="rect">
            <a:avLst/>
          </a:prstGeom>
          <a:solidFill>
            <a:schemeClr val="accent2"/>
          </a:solidFill>
        </p:spPr>
        <p:txBody>
          <a:bodyPr wrap="square" rtlCol="0">
            <a:spAutoFit/>
          </a:bodyPr>
          <a:lstStyle/>
          <a:p>
            <a:pPr algn="ctr"/>
            <a:r>
              <a:rPr lang="en-US" sz="5400" b="1" dirty="0"/>
              <a:t>TEAM POLICY DEBATE</a:t>
            </a:r>
          </a:p>
        </p:txBody>
      </p:sp>
    </p:spTree>
    <p:extLst>
      <p:ext uri="{BB962C8B-B14F-4D97-AF65-F5344CB8AC3E}">
        <p14:creationId xmlns:p14="http://schemas.microsoft.com/office/powerpoint/2010/main" xmlns="" val="1739174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38526B-A47B-0C54-1272-A25164880BA7}"/>
              </a:ext>
            </a:extLst>
          </p:cNvPr>
          <p:cNvSpPr>
            <a:spLocks noGrp="1"/>
          </p:cNvSpPr>
          <p:nvPr>
            <p:ph type="title"/>
          </p:nvPr>
        </p:nvSpPr>
        <p:spPr>
          <a:xfrm>
            <a:off x="838200" y="101600"/>
            <a:ext cx="10515600" cy="951347"/>
          </a:xfrm>
        </p:spPr>
        <p:txBody>
          <a:bodyPr>
            <a:normAutofit fontScale="90000"/>
          </a:bodyPr>
          <a:lstStyle/>
          <a:p>
            <a:pPr algn="ctr"/>
            <a:r>
              <a:rPr lang="en-US" sz="5400" b="1" kern="4000" spc="200" dirty="0">
                <a:solidFill>
                  <a:srgbClr val="A01E21"/>
                </a:solidFill>
                <a:latin typeface="The Bold Font" pitchFamily="2" charset="0"/>
              </a:rPr>
              <a:t>TEAM POLICY </a:t>
            </a:r>
            <a:r>
              <a:rPr lang="en-US" sz="4000" b="1" kern="4000" spc="200" dirty="0">
                <a:solidFill>
                  <a:srgbClr val="A01E21"/>
                </a:solidFill>
                <a:latin typeface="The Bold Font" pitchFamily="2" charset="0"/>
              </a:rPr>
              <a:t>2023-2024 Resolution</a:t>
            </a:r>
          </a:p>
        </p:txBody>
      </p:sp>
      <p:sp>
        <p:nvSpPr>
          <p:cNvPr id="3" name="Content Placeholder 2">
            <a:extLst>
              <a:ext uri="{FF2B5EF4-FFF2-40B4-BE49-F238E27FC236}">
                <a16:creationId xmlns:a16="http://schemas.microsoft.com/office/drawing/2014/main" xmlns="" id="{FFA72BE6-E0F8-6C41-194C-36F9BB15C245}"/>
              </a:ext>
            </a:extLst>
          </p:cNvPr>
          <p:cNvSpPr>
            <a:spLocks noGrp="1"/>
          </p:cNvSpPr>
          <p:nvPr>
            <p:ph idx="1"/>
          </p:nvPr>
        </p:nvSpPr>
        <p:spPr>
          <a:xfrm>
            <a:off x="838200" y="2248250"/>
            <a:ext cx="10515600" cy="3928713"/>
          </a:xfrm>
        </p:spPr>
        <p:txBody>
          <a:bodyPr>
            <a:normAutofit/>
          </a:bodyPr>
          <a:lstStyle/>
          <a:p>
            <a:pPr marL="0" indent="0">
              <a:buNone/>
            </a:pPr>
            <a:r>
              <a:rPr lang="en-US" sz="4400" b="1" dirty="0">
                <a:latin typeface="Open Sans" panose="020B0606030504020204" pitchFamily="34" charset="0"/>
                <a:ea typeface="Open Sans" panose="020B0606030504020204" pitchFamily="34" charset="0"/>
                <a:cs typeface="Open Sans" panose="020B0606030504020204" pitchFamily="34" charset="0"/>
              </a:rPr>
              <a:t>Resolved: </a:t>
            </a:r>
          </a:p>
          <a:p>
            <a:pPr marL="0" indent="0">
              <a:buNone/>
            </a:pPr>
            <a:r>
              <a:rPr lang="en-US" sz="4400" b="1" dirty="0">
                <a:latin typeface="Open Sans" panose="020B0606030504020204" pitchFamily="34" charset="0"/>
                <a:ea typeface="Open Sans" panose="020B0606030504020204" pitchFamily="34" charset="0"/>
                <a:cs typeface="Open Sans" panose="020B0606030504020204" pitchFamily="34" charset="0"/>
              </a:rPr>
              <a:t>The United States federal government should substantially reform its energy policy.</a:t>
            </a:r>
          </a:p>
        </p:txBody>
      </p:sp>
    </p:spTree>
    <p:extLst>
      <p:ext uri="{BB962C8B-B14F-4D97-AF65-F5344CB8AC3E}">
        <p14:creationId xmlns:p14="http://schemas.microsoft.com/office/powerpoint/2010/main" xmlns="" val="1530656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6520A00-9B23-E0C1-C74F-2B133875EA3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
        <p:nvSpPr>
          <p:cNvPr id="2" name="TextBox 1">
            <a:extLst>
              <a:ext uri="{FF2B5EF4-FFF2-40B4-BE49-F238E27FC236}">
                <a16:creationId xmlns:a16="http://schemas.microsoft.com/office/drawing/2014/main" xmlns="" id="{3091D1F7-07E8-F795-94DA-9D58407C8BB3}"/>
              </a:ext>
            </a:extLst>
          </p:cNvPr>
          <p:cNvSpPr txBox="1"/>
          <p:nvPr/>
        </p:nvSpPr>
        <p:spPr>
          <a:xfrm>
            <a:off x="215031" y="1"/>
            <a:ext cx="11761940" cy="1046440"/>
          </a:xfrm>
          <a:prstGeom prst="rect">
            <a:avLst/>
          </a:prstGeom>
          <a:solidFill>
            <a:schemeClr val="tx1"/>
          </a:solidFill>
        </p:spPr>
        <p:txBody>
          <a:bodyPr wrap="square" rtlCol="0">
            <a:spAutoFit/>
          </a:bodyPr>
          <a:lstStyle/>
          <a:p>
            <a:pPr algn="ctr"/>
            <a:endParaRPr lang="en-US" sz="800" b="1" dirty="0">
              <a:solidFill>
                <a:srgbClr val="A01E21"/>
              </a:solidFill>
            </a:endParaRPr>
          </a:p>
          <a:p>
            <a:pPr algn="ctr"/>
            <a:r>
              <a:rPr lang="en-US" sz="5400" b="1" dirty="0">
                <a:solidFill>
                  <a:srgbClr val="A01E21"/>
                </a:solidFill>
              </a:rPr>
              <a:t>TEAM POLICY ROUND STRUCTURE</a:t>
            </a:r>
          </a:p>
        </p:txBody>
      </p:sp>
    </p:spTree>
    <p:extLst>
      <p:ext uri="{BB962C8B-B14F-4D97-AF65-F5344CB8AC3E}">
        <p14:creationId xmlns:p14="http://schemas.microsoft.com/office/powerpoint/2010/main" xmlns="" val="3569532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352F227-8364-31FA-209C-4478393035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6" cy="6858000"/>
          </a:xfrm>
          <a:prstGeom prst="rect">
            <a:avLst/>
          </a:prstGeom>
        </p:spPr>
      </p:pic>
      <p:sp>
        <p:nvSpPr>
          <p:cNvPr id="2" name="TextBox 1">
            <a:extLst>
              <a:ext uri="{FF2B5EF4-FFF2-40B4-BE49-F238E27FC236}">
                <a16:creationId xmlns:a16="http://schemas.microsoft.com/office/drawing/2014/main" xmlns="" id="{55912AA5-6030-D872-3B58-5F805978E167}"/>
              </a:ext>
            </a:extLst>
          </p:cNvPr>
          <p:cNvSpPr txBox="1"/>
          <p:nvPr/>
        </p:nvSpPr>
        <p:spPr>
          <a:xfrm>
            <a:off x="2981195" y="1089764"/>
            <a:ext cx="5924810" cy="584775"/>
          </a:xfrm>
          <a:prstGeom prst="rect">
            <a:avLst/>
          </a:prstGeom>
          <a:noFill/>
        </p:spPr>
        <p:txBody>
          <a:bodyPr wrap="square" rtlCol="0">
            <a:spAutoFit/>
          </a:bodyPr>
          <a:lstStyle/>
          <a:p>
            <a:pPr algn="ctr"/>
            <a:r>
              <a:rPr lang="en-US" sz="3200" b="1" dirty="0">
                <a:solidFill>
                  <a:srgbClr val="FFC000"/>
                </a:solidFill>
              </a:rPr>
              <a:t>TEAM POLICY</a:t>
            </a:r>
          </a:p>
        </p:txBody>
      </p:sp>
    </p:spTree>
    <p:extLst>
      <p:ext uri="{BB962C8B-B14F-4D97-AF65-F5344CB8AC3E}">
        <p14:creationId xmlns:p14="http://schemas.microsoft.com/office/powerpoint/2010/main" xmlns="" val="3884351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C09880F-7E9B-6FB7-4266-D6827CE967F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xmlns="" val="2691847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E58A9D-51D4-CCD2-159C-72896847AE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87066" cy="6858000"/>
          </a:xfrm>
          <a:prstGeom prst="rect">
            <a:avLst/>
          </a:prstGeom>
        </p:spPr>
      </p:pic>
      <p:sp>
        <p:nvSpPr>
          <p:cNvPr id="4" name="TextBox 3">
            <a:extLst>
              <a:ext uri="{FF2B5EF4-FFF2-40B4-BE49-F238E27FC236}">
                <a16:creationId xmlns:a16="http://schemas.microsoft.com/office/drawing/2014/main" xmlns="" id="{29E92282-06CA-3EDC-6116-CA97E2BF25E2}"/>
              </a:ext>
            </a:extLst>
          </p:cNvPr>
          <p:cNvSpPr txBox="1"/>
          <p:nvPr/>
        </p:nvSpPr>
        <p:spPr>
          <a:xfrm>
            <a:off x="0" y="2931887"/>
            <a:ext cx="12192000" cy="830997"/>
          </a:xfrm>
          <a:prstGeom prst="rect">
            <a:avLst/>
          </a:prstGeom>
          <a:solidFill>
            <a:schemeClr val="accent2"/>
          </a:solidFill>
        </p:spPr>
        <p:txBody>
          <a:bodyPr wrap="square" rtlCol="0">
            <a:spAutoFit/>
          </a:bodyPr>
          <a:lstStyle/>
          <a:p>
            <a:pPr algn="ctr"/>
            <a:r>
              <a:rPr lang="en-US" sz="4800" b="1" dirty="0"/>
              <a:t>COMMON TO BOTH LD AND TP DEBATE</a:t>
            </a:r>
          </a:p>
        </p:txBody>
      </p:sp>
    </p:spTree>
    <p:extLst>
      <p:ext uri="{BB962C8B-B14F-4D97-AF65-F5344CB8AC3E}">
        <p14:creationId xmlns:p14="http://schemas.microsoft.com/office/powerpoint/2010/main" xmlns="" val="1451812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32D28A-A6C3-C381-8DC3-1D57878405F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4114172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E2B1E3-C06E-02C9-A213-F749FC917D1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2450655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40CBA4-B068-9099-A7E5-27BCBCBEFFF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5018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0B88C10-8F7E-F724-2B34-07118286BCB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1851685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F80024-A9E6-5200-FD37-6590700E242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42426222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DB458FF-3AEB-DBBD-AD6A-2E46DF65EA3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6" cy="6858000"/>
          </a:xfrm>
          <a:prstGeom prst="rect">
            <a:avLst/>
          </a:prstGeom>
        </p:spPr>
      </p:pic>
      <p:sp>
        <p:nvSpPr>
          <p:cNvPr id="4" name="TextBox 3">
            <a:extLst>
              <a:ext uri="{FF2B5EF4-FFF2-40B4-BE49-F238E27FC236}">
                <a16:creationId xmlns:a16="http://schemas.microsoft.com/office/drawing/2014/main" xmlns="" id="{E5EE8B59-E5C5-9C50-422E-F6F3DCFB7BB2}"/>
              </a:ext>
            </a:extLst>
          </p:cNvPr>
          <p:cNvSpPr txBox="1"/>
          <p:nvPr/>
        </p:nvSpPr>
        <p:spPr>
          <a:xfrm>
            <a:off x="6638794" y="2990418"/>
            <a:ext cx="4734838" cy="877163"/>
          </a:xfrm>
          <a:prstGeom prst="rect">
            <a:avLst/>
          </a:prstGeom>
          <a:noFill/>
        </p:spPr>
        <p:txBody>
          <a:bodyPr wrap="square" rtlCol="0">
            <a:spAutoFit/>
          </a:bodyPr>
          <a:lstStyle/>
          <a:p>
            <a:endParaRPr lang="en-US" sz="1500" dirty="0"/>
          </a:p>
          <a:p>
            <a:r>
              <a:rPr lang="en-US" sz="3600" b="1" dirty="0">
                <a:solidFill>
                  <a:schemeClr val="bg2">
                    <a:lumMod val="20000"/>
                    <a:lumOff val="80000"/>
                  </a:schemeClr>
                </a:solidFill>
              </a:rPr>
              <a:t>IN TEAM POLICY</a:t>
            </a:r>
          </a:p>
        </p:txBody>
      </p:sp>
      <p:sp>
        <p:nvSpPr>
          <p:cNvPr id="5" name="TextBox 4">
            <a:extLst>
              <a:ext uri="{FF2B5EF4-FFF2-40B4-BE49-F238E27FC236}">
                <a16:creationId xmlns:a16="http://schemas.microsoft.com/office/drawing/2014/main" xmlns="" id="{9A202FFD-1610-1971-E838-28FB94B74C75}"/>
              </a:ext>
            </a:extLst>
          </p:cNvPr>
          <p:cNvSpPr txBox="1"/>
          <p:nvPr/>
        </p:nvSpPr>
        <p:spPr>
          <a:xfrm>
            <a:off x="444844" y="5937676"/>
            <a:ext cx="11281718" cy="600164"/>
          </a:xfrm>
          <a:prstGeom prst="rect">
            <a:avLst/>
          </a:prstGeom>
          <a:solidFill>
            <a:srgbClr val="113966"/>
          </a:solidFill>
        </p:spPr>
        <p:txBody>
          <a:bodyPr wrap="square" rtlCol="0">
            <a:spAutoFit/>
          </a:bodyPr>
          <a:lstStyle/>
          <a:p>
            <a:pPr marL="285750" indent="-285750">
              <a:buFont typeface="Arial" panose="020B0604020202020204" pitchFamily="34" charset="0"/>
              <a:buChar char="•"/>
            </a:pPr>
            <a:endParaRPr lang="en-US" sz="500" b="1" dirty="0" smtClean="0"/>
          </a:p>
          <a:p>
            <a:pPr marL="285750" indent="-285750">
              <a:buFont typeface="Arial" panose="020B0604020202020204" pitchFamily="34" charset="0"/>
              <a:buChar char="•"/>
            </a:pPr>
            <a:r>
              <a:rPr lang="en-US" sz="2000" b="1" dirty="0" smtClean="0"/>
              <a:t>Each </a:t>
            </a:r>
            <a:r>
              <a:rPr lang="en-US" sz="2000" b="1" dirty="0" smtClean="0">
                <a:solidFill>
                  <a:schemeClr val="accent2">
                    <a:lumMod val="60000"/>
                    <a:lumOff val="40000"/>
                  </a:schemeClr>
                </a:solidFill>
              </a:rPr>
              <a:t>LD</a:t>
            </a:r>
            <a:r>
              <a:rPr lang="en-US" sz="2000" b="1" dirty="0" smtClean="0"/>
              <a:t> debater has a total of </a:t>
            </a:r>
            <a:r>
              <a:rPr lang="en-US" sz="2000" b="1" dirty="0" smtClean="0">
                <a:solidFill>
                  <a:schemeClr val="accent2">
                    <a:lumMod val="60000"/>
                    <a:lumOff val="40000"/>
                  </a:schemeClr>
                </a:solidFill>
              </a:rPr>
              <a:t>4</a:t>
            </a:r>
            <a:r>
              <a:rPr lang="en-US" sz="2000" b="1" dirty="0" smtClean="0"/>
              <a:t> minutes.       Each</a:t>
            </a:r>
            <a:r>
              <a:rPr lang="en-US" sz="2000" b="1" dirty="0" smtClean="0">
                <a:solidFill>
                  <a:schemeClr val="accent2">
                    <a:lumMod val="60000"/>
                    <a:lumOff val="40000"/>
                  </a:schemeClr>
                </a:solidFill>
              </a:rPr>
              <a:t> TP </a:t>
            </a:r>
            <a:r>
              <a:rPr lang="en-US" sz="2000" b="1" dirty="0" smtClean="0"/>
              <a:t>team has a total of </a:t>
            </a:r>
            <a:r>
              <a:rPr lang="en-US" sz="2000" b="1" dirty="0" smtClean="0">
                <a:solidFill>
                  <a:schemeClr val="accent2">
                    <a:lumMod val="60000"/>
                    <a:lumOff val="40000"/>
                  </a:schemeClr>
                </a:solidFill>
              </a:rPr>
              <a:t>5</a:t>
            </a:r>
            <a:r>
              <a:rPr lang="en-US" sz="2000" b="1" dirty="0" smtClean="0"/>
              <a:t> minutes.</a:t>
            </a:r>
          </a:p>
          <a:p>
            <a:pPr marL="285750" indent="-285750"/>
            <a:r>
              <a:rPr lang="en-US" sz="800" b="1" dirty="0" smtClean="0"/>
              <a:t>         </a:t>
            </a:r>
            <a:endParaRPr lang="en-US" sz="800" b="1" dirty="0"/>
          </a:p>
        </p:txBody>
      </p:sp>
      <p:sp>
        <p:nvSpPr>
          <p:cNvPr id="7" name="TextBox 6">
            <a:extLst>
              <a:ext uri="{FF2B5EF4-FFF2-40B4-BE49-F238E27FC236}">
                <a16:creationId xmlns:a16="http://schemas.microsoft.com/office/drawing/2014/main" xmlns="" id="{E5EE8B59-E5C5-9C50-422E-F6F3DCFB7BB2}"/>
              </a:ext>
            </a:extLst>
          </p:cNvPr>
          <p:cNvSpPr txBox="1"/>
          <p:nvPr/>
        </p:nvSpPr>
        <p:spPr>
          <a:xfrm>
            <a:off x="4962394" y="5008688"/>
            <a:ext cx="4734838" cy="877163"/>
          </a:xfrm>
          <a:prstGeom prst="rect">
            <a:avLst/>
          </a:prstGeom>
          <a:noFill/>
        </p:spPr>
        <p:txBody>
          <a:bodyPr wrap="square" rtlCol="0">
            <a:spAutoFit/>
          </a:bodyPr>
          <a:lstStyle/>
          <a:p>
            <a:endParaRPr lang="en-US" sz="1500" dirty="0"/>
          </a:p>
          <a:p>
            <a:r>
              <a:rPr lang="en-US" sz="3600" b="1" dirty="0" smtClean="0">
                <a:solidFill>
                  <a:schemeClr val="bg2">
                    <a:lumMod val="20000"/>
                    <a:lumOff val="80000"/>
                  </a:schemeClr>
                </a:solidFill>
              </a:rPr>
              <a:t>BETWEEN SPEECHES</a:t>
            </a:r>
            <a:endParaRPr lang="en-US" sz="3600" b="1" dirty="0">
              <a:solidFill>
                <a:schemeClr val="bg2">
                  <a:lumMod val="20000"/>
                  <a:lumOff val="80000"/>
                </a:schemeClr>
              </a:solidFill>
            </a:endParaRPr>
          </a:p>
        </p:txBody>
      </p:sp>
    </p:spTree>
    <p:extLst>
      <p:ext uri="{BB962C8B-B14F-4D97-AF65-F5344CB8AC3E}">
        <p14:creationId xmlns:p14="http://schemas.microsoft.com/office/powerpoint/2010/main" xmlns="" val="2909592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18A7E3-9287-3C0B-1822-FEC5BF4AFBB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3312775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7F9C679-C3C3-178B-311A-A3A6C453DCC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3580015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E5C784-F827-598E-B938-8087E3D2D49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933659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C897D3-6515-5F6A-F513-754F6385E16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3515062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A329EA-97B7-3269-2FD3-E45067EAC71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856071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5DF3653-9613-F486-9B4B-90C09F22988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427474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E58A9D-51D4-CCD2-159C-72896847AE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2461496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ECBE559-930E-F259-FA60-09FAFDA42B0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723084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FCE7840-1E7B-A3A2-7114-CD0FB37778B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1789880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AE9B9C-B824-D153-41D2-FC5A105D5A8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4735926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FC1B0B-5438-7641-8D5F-A9B3D3C2574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1272007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2ED7D1-2CD2-9FAE-70CC-EB19A620A39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
        <p:nvSpPr>
          <p:cNvPr id="2" name="TextBox 1">
            <a:extLst>
              <a:ext uri="{FF2B5EF4-FFF2-40B4-BE49-F238E27FC236}">
                <a16:creationId xmlns:a16="http://schemas.microsoft.com/office/drawing/2014/main" xmlns="" id="{9501AE19-1466-6352-920E-6ED70E9FE354}"/>
              </a:ext>
            </a:extLst>
          </p:cNvPr>
          <p:cNvSpPr txBox="1"/>
          <p:nvPr/>
        </p:nvSpPr>
        <p:spPr>
          <a:xfrm>
            <a:off x="288099" y="112734"/>
            <a:ext cx="11636679" cy="707886"/>
          </a:xfrm>
          <a:prstGeom prst="rect">
            <a:avLst/>
          </a:prstGeom>
          <a:solidFill>
            <a:srgbClr val="113966"/>
          </a:solidFill>
        </p:spPr>
        <p:txBody>
          <a:bodyPr wrap="square" rtlCol="0">
            <a:spAutoFit/>
          </a:bodyPr>
          <a:lstStyle/>
          <a:p>
            <a:pPr algn="ctr"/>
            <a:r>
              <a:rPr lang="en-US" sz="4000" b="1" dirty="0">
                <a:solidFill>
                  <a:srgbClr val="FFC000"/>
                </a:solidFill>
              </a:rPr>
              <a:t>LINCOLN DOUGLAS INDIVIDUAL EVALUATIONS</a:t>
            </a:r>
          </a:p>
        </p:txBody>
      </p:sp>
    </p:spTree>
    <p:extLst>
      <p:ext uri="{BB962C8B-B14F-4D97-AF65-F5344CB8AC3E}">
        <p14:creationId xmlns:p14="http://schemas.microsoft.com/office/powerpoint/2010/main" xmlns="" val="1357290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A125CC-B939-B1D4-4302-B933E0E18BC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6" cy="6858000"/>
          </a:xfrm>
          <a:prstGeom prst="rect">
            <a:avLst/>
          </a:prstGeom>
        </p:spPr>
      </p:pic>
      <p:sp>
        <p:nvSpPr>
          <p:cNvPr id="2" name="TextBox 1">
            <a:extLst>
              <a:ext uri="{FF2B5EF4-FFF2-40B4-BE49-F238E27FC236}">
                <a16:creationId xmlns:a16="http://schemas.microsoft.com/office/drawing/2014/main" xmlns="" id="{08E36C80-701C-94D0-1667-A7E09E6AE93F}"/>
              </a:ext>
            </a:extLst>
          </p:cNvPr>
          <p:cNvSpPr txBox="1"/>
          <p:nvPr/>
        </p:nvSpPr>
        <p:spPr>
          <a:xfrm>
            <a:off x="288099" y="112734"/>
            <a:ext cx="11636679" cy="707886"/>
          </a:xfrm>
          <a:prstGeom prst="rect">
            <a:avLst/>
          </a:prstGeom>
          <a:solidFill>
            <a:srgbClr val="113966"/>
          </a:solidFill>
        </p:spPr>
        <p:txBody>
          <a:bodyPr wrap="square" rtlCol="0">
            <a:spAutoFit/>
          </a:bodyPr>
          <a:lstStyle/>
          <a:p>
            <a:pPr algn="ctr"/>
            <a:r>
              <a:rPr lang="en-US" sz="4000" b="1" dirty="0">
                <a:solidFill>
                  <a:srgbClr val="FFC000"/>
                </a:solidFill>
              </a:rPr>
              <a:t>TEAM POLICY INDIVIDUAL EVALUATIONS</a:t>
            </a:r>
          </a:p>
        </p:txBody>
      </p:sp>
    </p:spTree>
    <p:extLst>
      <p:ext uri="{BB962C8B-B14F-4D97-AF65-F5344CB8AC3E}">
        <p14:creationId xmlns:p14="http://schemas.microsoft.com/office/powerpoint/2010/main" xmlns="" val="41839670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5E30C66-4ED5-F14C-A254-1F2F203498B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6" cy="6858000"/>
          </a:xfrm>
          <a:prstGeom prst="rect">
            <a:avLst/>
          </a:prstGeom>
        </p:spPr>
      </p:pic>
    </p:spTree>
    <p:extLst>
      <p:ext uri="{BB962C8B-B14F-4D97-AF65-F5344CB8AC3E}">
        <p14:creationId xmlns:p14="http://schemas.microsoft.com/office/powerpoint/2010/main" xmlns="" val="6789193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E63945-2027-73B2-FD05-1CDBC6FC517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2416709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39C0032-9AA1-A290-8548-FCE9B116F95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2214252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92175A8-FDA5-02FF-9DD5-C2DCBD06448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32974242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B774AB-436B-86A1-7717-4E369EF1BB6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42179485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F24686-2D5E-241F-ED5C-13A7397A5FA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33120805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FA6D13-508D-82D8-69FF-209669EF6D4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39574747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1C4D5E-59CB-BDE7-6A9C-1D1CE2CC17A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1456898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FF34BE7-F17E-7043-F559-0BB5C806D65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2539424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E614737-D313-0923-E177-56B28DA254A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Tree>
    <p:extLst>
      <p:ext uri="{BB962C8B-B14F-4D97-AF65-F5344CB8AC3E}">
        <p14:creationId xmlns:p14="http://schemas.microsoft.com/office/powerpoint/2010/main" xmlns="" val="2997222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860307F-D9B6-8864-4295-064C5155A3E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67" y="0"/>
            <a:ext cx="12187067" cy="6858000"/>
          </a:xfrm>
          <a:prstGeom prst="rect">
            <a:avLst/>
          </a:prstGeom>
        </p:spPr>
      </p:pic>
      <p:sp>
        <p:nvSpPr>
          <p:cNvPr id="2" name="TextBox 1">
            <a:extLst>
              <a:ext uri="{FF2B5EF4-FFF2-40B4-BE49-F238E27FC236}">
                <a16:creationId xmlns:a16="http://schemas.microsoft.com/office/drawing/2014/main" xmlns="" id="{D5C50707-402E-7129-77C7-CEF122BDA4AB}"/>
              </a:ext>
            </a:extLst>
          </p:cNvPr>
          <p:cNvSpPr txBox="1"/>
          <p:nvPr/>
        </p:nvSpPr>
        <p:spPr>
          <a:xfrm>
            <a:off x="0" y="5280660"/>
            <a:ext cx="12192000" cy="1569660"/>
          </a:xfrm>
          <a:prstGeom prst="rect">
            <a:avLst/>
          </a:prstGeom>
          <a:solidFill>
            <a:schemeClr val="bg2">
              <a:lumMod val="75000"/>
            </a:schemeClr>
          </a:solidFill>
        </p:spPr>
        <p:txBody>
          <a:bodyPr wrap="square" rtlCol="0">
            <a:spAutoFit/>
          </a:bodyPr>
          <a:lstStyle/>
          <a:p>
            <a:r>
              <a:rPr lang="en-US" sz="2400" b="1" dirty="0">
                <a:solidFill>
                  <a:schemeClr val="bg1"/>
                </a:solidFill>
              </a:rPr>
              <a:t>     </a:t>
            </a:r>
          </a:p>
          <a:p>
            <a:endParaRPr lang="en-US" sz="2400" b="1" dirty="0">
              <a:solidFill>
                <a:schemeClr val="bg1"/>
              </a:solidFill>
            </a:endParaRPr>
          </a:p>
          <a:p>
            <a:r>
              <a:rPr lang="en-US" sz="2400" b="1" dirty="0">
                <a:solidFill>
                  <a:schemeClr val="bg1"/>
                </a:solidFill>
              </a:rPr>
              <a:t>     </a:t>
            </a:r>
          </a:p>
          <a:p>
            <a:endParaRPr lang="en-US" sz="2400" b="1" dirty="0">
              <a:solidFill>
                <a:schemeClr val="bg1"/>
              </a:solidFill>
            </a:endParaRPr>
          </a:p>
        </p:txBody>
      </p:sp>
    </p:spTree>
    <p:extLst>
      <p:ext uri="{BB962C8B-B14F-4D97-AF65-F5344CB8AC3E}">
        <p14:creationId xmlns:p14="http://schemas.microsoft.com/office/powerpoint/2010/main" xmlns="" val="693496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C692B4-46B9-0DB3-B8E3-B9D5DFA83558}"/>
              </a:ext>
            </a:extLst>
          </p:cNvPr>
          <p:cNvSpPr>
            <a:spLocks noGrp="1"/>
          </p:cNvSpPr>
          <p:nvPr>
            <p:ph type="title"/>
          </p:nvPr>
        </p:nvSpPr>
        <p:spPr>
          <a:xfrm>
            <a:off x="646112" y="452717"/>
            <a:ext cx="9404723" cy="340659"/>
          </a:xfrm>
        </p:spPr>
        <p:txBody>
          <a:bodyPr/>
          <a:lstStyle/>
          <a:p>
            <a:r>
              <a:rPr lang="en-US" sz="800" dirty="0">
                <a:solidFill>
                  <a:schemeClr val="bg2">
                    <a:lumMod val="75000"/>
                  </a:schemeClr>
                </a:solidFill>
              </a:rPr>
              <a:t>TEST</a:t>
            </a:r>
          </a:p>
        </p:txBody>
      </p:sp>
      <p:sp>
        <p:nvSpPr>
          <p:cNvPr id="3" name="Content Placeholder 2">
            <a:extLst>
              <a:ext uri="{FF2B5EF4-FFF2-40B4-BE49-F238E27FC236}">
                <a16:creationId xmlns:a16="http://schemas.microsoft.com/office/drawing/2014/main" xmlns="" id="{CB89B627-370A-0FBC-E49E-A08872A5A354}"/>
              </a:ext>
            </a:extLst>
          </p:cNvPr>
          <p:cNvSpPr>
            <a:spLocks noGrp="1"/>
          </p:cNvSpPr>
          <p:nvPr>
            <p:ph idx="1"/>
          </p:nvPr>
        </p:nvSpPr>
        <p:spPr>
          <a:xfrm>
            <a:off x="807478" y="968190"/>
            <a:ext cx="10151876" cy="5728447"/>
          </a:xfrm>
        </p:spPr>
        <p:txBody>
          <a:bodyPr/>
          <a:lstStyle/>
          <a:p>
            <a:pPr marL="0" indent="0">
              <a:buNone/>
            </a:pPr>
            <a:r>
              <a:rPr lang="en-US" sz="3600" b="1" dirty="0">
                <a:solidFill>
                  <a:srgbClr val="FFC000"/>
                </a:solidFill>
              </a:rPr>
              <a:t>LINCOLN DOUGLAS DEBATE</a:t>
            </a:r>
          </a:p>
          <a:p>
            <a:pPr>
              <a:buClr>
                <a:schemeClr val="tx1"/>
              </a:buClr>
              <a:buFont typeface="Century Gothic" panose="020B0502020202020204" pitchFamily="34" charset="0"/>
              <a:buChar char="•"/>
            </a:pPr>
            <a:r>
              <a:rPr lang="en-US" sz="2400" dirty="0"/>
              <a:t>One student per team</a:t>
            </a:r>
          </a:p>
          <a:p>
            <a:pPr>
              <a:buClr>
                <a:schemeClr val="tx1"/>
              </a:buClr>
              <a:buFont typeface="Century Gothic" panose="020B0502020202020204" pitchFamily="34" charset="0"/>
              <a:buChar char="•"/>
            </a:pPr>
            <a:r>
              <a:rPr lang="en-US" sz="2400" dirty="0"/>
              <a:t>Debaters define, analyze, and argue value propositions.</a:t>
            </a:r>
          </a:p>
          <a:p>
            <a:pPr>
              <a:buClr>
                <a:schemeClr val="tx1"/>
              </a:buClr>
              <a:buFont typeface="Century Gothic" panose="020B0502020202020204" pitchFamily="34" charset="0"/>
              <a:buChar char="•"/>
            </a:pPr>
            <a:r>
              <a:rPr lang="en-US" sz="2400" dirty="0"/>
              <a:t>Round lasts 40 minutes.</a:t>
            </a:r>
          </a:p>
          <a:p>
            <a:pPr marL="0" indent="0">
              <a:buNone/>
            </a:pPr>
            <a:endParaRPr lang="en-US" dirty="0"/>
          </a:p>
          <a:p>
            <a:pPr marL="0" indent="0">
              <a:buNone/>
            </a:pPr>
            <a:r>
              <a:rPr lang="en-US" sz="3600" b="1" dirty="0">
                <a:solidFill>
                  <a:srgbClr val="FFC000"/>
                </a:solidFill>
              </a:rPr>
              <a:t>TEAM POLICY DEBATE</a:t>
            </a:r>
          </a:p>
          <a:p>
            <a:pPr>
              <a:buClr>
                <a:schemeClr val="tx1"/>
              </a:buClr>
              <a:buFont typeface="Arial" panose="020B0604020202020204" pitchFamily="34" charset="0"/>
              <a:buChar char="•"/>
            </a:pPr>
            <a:r>
              <a:rPr lang="en-US" sz="2400" dirty="0"/>
              <a:t> Two students per team</a:t>
            </a:r>
          </a:p>
          <a:p>
            <a:pPr>
              <a:buClr>
                <a:schemeClr val="tx1"/>
              </a:buClr>
              <a:buFont typeface="Arial" panose="020B0604020202020204" pitchFamily="34" charset="0"/>
              <a:buChar char="•"/>
            </a:pPr>
            <a:r>
              <a:rPr lang="en-US" sz="2400" dirty="0"/>
              <a:t> Debaters propose and argue reforms to US policies.</a:t>
            </a:r>
          </a:p>
          <a:p>
            <a:pPr>
              <a:buClr>
                <a:schemeClr val="tx1"/>
              </a:buClr>
              <a:buFont typeface="Arial" panose="020B0604020202020204" pitchFamily="34" charset="0"/>
              <a:buChar char="•"/>
            </a:pPr>
            <a:r>
              <a:rPr lang="en-US" sz="2400" dirty="0"/>
              <a:t> Round lasts 75 minutes.</a:t>
            </a:r>
          </a:p>
        </p:txBody>
      </p:sp>
    </p:spTree>
    <p:extLst>
      <p:ext uri="{BB962C8B-B14F-4D97-AF65-F5344CB8AC3E}">
        <p14:creationId xmlns:p14="http://schemas.microsoft.com/office/powerpoint/2010/main" xmlns="" val="913021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E58A9D-51D4-CCD2-159C-72896847AE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87066" cy="6858000"/>
          </a:xfrm>
          <a:prstGeom prst="rect">
            <a:avLst/>
          </a:prstGeom>
        </p:spPr>
      </p:pic>
      <p:sp>
        <p:nvSpPr>
          <p:cNvPr id="4" name="TextBox 3">
            <a:extLst>
              <a:ext uri="{FF2B5EF4-FFF2-40B4-BE49-F238E27FC236}">
                <a16:creationId xmlns:a16="http://schemas.microsoft.com/office/drawing/2014/main" xmlns="" id="{29E92282-06CA-3EDC-6116-CA97E2BF25E2}"/>
              </a:ext>
            </a:extLst>
          </p:cNvPr>
          <p:cNvSpPr txBox="1"/>
          <p:nvPr/>
        </p:nvSpPr>
        <p:spPr>
          <a:xfrm>
            <a:off x="0" y="2931887"/>
            <a:ext cx="12192000" cy="923330"/>
          </a:xfrm>
          <a:prstGeom prst="rect">
            <a:avLst/>
          </a:prstGeom>
          <a:solidFill>
            <a:schemeClr val="accent2"/>
          </a:solidFill>
        </p:spPr>
        <p:txBody>
          <a:bodyPr wrap="square" rtlCol="0">
            <a:spAutoFit/>
          </a:bodyPr>
          <a:lstStyle/>
          <a:p>
            <a:pPr algn="ctr"/>
            <a:r>
              <a:rPr lang="en-US" sz="5400" b="1" dirty="0"/>
              <a:t>LINCOLN DOUGLAS DEBATE</a:t>
            </a:r>
          </a:p>
        </p:txBody>
      </p:sp>
    </p:spTree>
    <p:extLst>
      <p:ext uri="{BB962C8B-B14F-4D97-AF65-F5344CB8AC3E}">
        <p14:creationId xmlns:p14="http://schemas.microsoft.com/office/powerpoint/2010/main" xmlns="" val="4171716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38526B-A47B-0C54-1272-A25164880BA7}"/>
              </a:ext>
            </a:extLst>
          </p:cNvPr>
          <p:cNvSpPr>
            <a:spLocks noGrp="1"/>
          </p:cNvSpPr>
          <p:nvPr>
            <p:ph type="title"/>
          </p:nvPr>
        </p:nvSpPr>
        <p:spPr>
          <a:xfrm>
            <a:off x="308919" y="101600"/>
            <a:ext cx="11578281" cy="951347"/>
          </a:xfrm>
        </p:spPr>
        <p:txBody>
          <a:bodyPr>
            <a:normAutofit fontScale="90000"/>
          </a:bodyPr>
          <a:lstStyle/>
          <a:p>
            <a:pPr algn="ctr"/>
            <a:r>
              <a:rPr lang="en-US" sz="5400" b="1" kern="4000" spc="200" dirty="0">
                <a:solidFill>
                  <a:srgbClr val="A01E21"/>
                </a:solidFill>
                <a:latin typeface="The Bold Font" pitchFamily="2" charset="0"/>
              </a:rPr>
              <a:t>LINCOLN DOUGLAS </a:t>
            </a:r>
            <a:r>
              <a:rPr lang="en-US" sz="4000" b="1" kern="4000" spc="200" dirty="0" smtClean="0">
                <a:solidFill>
                  <a:srgbClr val="A01E21"/>
                </a:solidFill>
                <a:latin typeface="The Bold Font" pitchFamily="2" charset="0"/>
              </a:rPr>
              <a:t>Oct-Jan Resolution</a:t>
            </a:r>
            <a:endParaRPr lang="en-US" sz="4000" b="1" kern="4000" spc="200" dirty="0">
              <a:solidFill>
                <a:srgbClr val="A01E21"/>
              </a:solidFill>
              <a:latin typeface="The Bold Font" pitchFamily="2" charset="0"/>
            </a:endParaRPr>
          </a:p>
        </p:txBody>
      </p:sp>
      <p:sp>
        <p:nvSpPr>
          <p:cNvPr id="3" name="Content Placeholder 2">
            <a:extLst>
              <a:ext uri="{FF2B5EF4-FFF2-40B4-BE49-F238E27FC236}">
                <a16:creationId xmlns:a16="http://schemas.microsoft.com/office/drawing/2014/main" xmlns="" id="{FFA72BE6-E0F8-6C41-194C-36F9BB15C245}"/>
              </a:ext>
            </a:extLst>
          </p:cNvPr>
          <p:cNvSpPr>
            <a:spLocks noGrp="1"/>
          </p:cNvSpPr>
          <p:nvPr>
            <p:ph idx="1"/>
          </p:nvPr>
        </p:nvSpPr>
        <p:spPr>
          <a:xfrm>
            <a:off x="838200" y="2248250"/>
            <a:ext cx="10515600" cy="3928713"/>
          </a:xfrm>
        </p:spPr>
        <p:txBody>
          <a:bodyPr>
            <a:normAutofit/>
          </a:bodyPr>
          <a:lstStyle/>
          <a:p>
            <a:pPr marL="0" indent="0">
              <a:buNone/>
            </a:pPr>
            <a:r>
              <a:rPr lang="en-US" sz="4800" b="1" dirty="0">
                <a:latin typeface="Open Sans" panose="020B0606030504020204" pitchFamily="34" charset="0"/>
                <a:ea typeface="Open Sans" panose="020B0606030504020204" pitchFamily="34" charset="0"/>
                <a:cs typeface="Open Sans" panose="020B0606030504020204" pitchFamily="34" charset="0"/>
              </a:rPr>
              <a:t>Resolved: </a:t>
            </a:r>
          </a:p>
          <a:p>
            <a:pPr marL="0" indent="0">
              <a:buNone/>
            </a:pPr>
            <a:r>
              <a:rPr lang="en-US" sz="4800" b="1" dirty="0">
                <a:latin typeface="Open Sans" panose="020B0606030504020204" pitchFamily="34" charset="0"/>
                <a:ea typeface="Open Sans" panose="020B0606030504020204" pitchFamily="34" charset="0"/>
                <a:cs typeface="Open Sans" panose="020B0606030504020204" pitchFamily="34" charset="0"/>
              </a:rPr>
              <a:t>A free press ought to prioritize objectivity over advocacy.</a:t>
            </a:r>
          </a:p>
        </p:txBody>
      </p:sp>
    </p:spTree>
    <p:extLst>
      <p:ext uri="{BB962C8B-B14F-4D97-AF65-F5344CB8AC3E}">
        <p14:creationId xmlns:p14="http://schemas.microsoft.com/office/powerpoint/2010/main" xmlns="" val="11078612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1251</TotalTime>
  <Words>215</Words>
  <Application>Microsoft Office PowerPoint</Application>
  <PresentationFormat>Custom</PresentationFormat>
  <Paragraphs>44</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Ion</vt:lpstr>
      <vt:lpstr>test</vt:lpstr>
      <vt:lpstr>Slide 2</vt:lpstr>
      <vt:lpstr>Slide 3</vt:lpstr>
      <vt:lpstr>Slide 4</vt:lpstr>
      <vt:lpstr>Slide 5</vt:lpstr>
      <vt:lpstr>Slide 6</vt:lpstr>
      <vt:lpstr>TEST</vt:lpstr>
      <vt:lpstr>Slide 8</vt:lpstr>
      <vt:lpstr>LINCOLN DOUGLAS Oct-Jan Resolution</vt:lpstr>
      <vt:lpstr>Slide 10</vt:lpstr>
      <vt:lpstr>Slide 11</vt:lpstr>
      <vt:lpstr>Slide 12</vt:lpstr>
      <vt:lpstr>Slide 13</vt:lpstr>
      <vt:lpstr>Slide 14</vt:lpstr>
      <vt:lpstr>TEAM POLICY 2023-2024 Resolution</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Herche</dc:creator>
  <cp:lastModifiedBy>Danny</cp:lastModifiedBy>
  <cp:revision>41</cp:revision>
  <dcterms:created xsi:type="dcterms:W3CDTF">2023-07-10T20:46:11Z</dcterms:created>
  <dcterms:modified xsi:type="dcterms:W3CDTF">2023-09-30T15:19:46Z</dcterms:modified>
</cp:coreProperties>
</file>